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7" r:id="rId2"/>
    <p:sldId id="259" r:id="rId3"/>
    <p:sldId id="269" r:id="rId4"/>
    <p:sldId id="257" r:id="rId5"/>
    <p:sldId id="261" r:id="rId6"/>
    <p:sldId id="265" r:id="rId7"/>
    <p:sldId id="268" r:id="rId8"/>
    <p:sldId id="266" r:id="rId9"/>
    <p:sldId id="260" r:id="rId10"/>
    <p:sldId id="263" r:id="rId11"/>
    <p:sldId id="270" r:id="rId12"/>
    <p:sldId id="262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68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5BFBE-6ED8-7340-B379-81DF1FA8544B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B96A-6639-8B4B-AD0D-700009B7F4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45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511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477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863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010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31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492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824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0672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327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952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8B96A-6639-8B4B-AD0D-700009B7F421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40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64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18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31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29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82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92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40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48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24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325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829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32854-5236-2845-A89D-B66A6B7B38D7}" type="datetimeFigureOut">
              <a:rPr lang="de-DE" smtClean="0"/>
              <a:t>27.06.16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B463-3CEC-C545-9B50-1781017E8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75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7513" y="1346693"/>
            <a:ext cx="8307387" cy="1018230"/>
          </a:xfrm>
        </p:spPr>
        <p:txBody>
          <a:bodyPr>
            <a:normAutofit/>
          </a:bodyPr>
          <a:lstStyle/>
          <a:p>
            <a:r>
              <a:rPr lang="de-DE" sz="5400" dirty="0">
                <a:solidFill>
                  <a:srgbClr val="000090"/>
                </a:solidFill>
              </a:rPr>
              <a:t>Wege zur Gesundung</a:t>
            </a:r>
            <a:endParaRPr lang="de-DE" sz="5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7513" y="3186075"/>
            <a:ext cx="8307387" cy="2710847"/>
          </a:xfrm>
        </p:spPr>
        <p:txBody>
          <a:bodyPr>
            <a:normAutofit lnSpcReduction="10000"/>
          </a:bodyPr>
          <a:lstStyle/>
          <a:p>
            <a:r>
              <a:rPr lang="de-DE" sz="3300" dirty="0">
                <a:solidFill>
                  <a:srgbClr val="000090"/>
                </a:solidFill>
              </a:rPr>
              <a:t>Aus dem Leben einer Angehörigen </a:t>
            </a:r>
            <a:endParaRPr lang="de-DE" sz="3300" dirty="0" smtClean="0">
              <a:solidFill>
                <a:srgbClr val="000090"/>
              </a:solidFill>
            </a:endParaRPr>
          </a:p>
          <a:p>
            <a:r>
              <a:rPr lang="de-DE" sz="3300" dirty="0" smtClean="0">
                <a:solidFill>
                  <a:srgbClr val="000090"/>
                </a:solidFill>
              </a:rPr>
              <a:t>mit  </a:t>
            </a:r>
            <a:r>
              <a:rPr lang="de-DE" sz="3300" dirty="0">
                <a:solidFill>
                  <a:srgbClr val="000090"/>
                </a:solidFill>
              </a:rPr>
              <a:t>psychisch erkrankten Familienmitgliedern   </a:t>
            </a:r>
          </a:p>
          <a:p>
            <a:endParaRPr lang="de-DE" sz="3000" dirty="0" smtClean="0"/>
          </a:p>
          <a:p>
            <a:r>
              <a:rPr lang="de-DE" sz="3300" dirty="0">
                <a:solidFill>
                  <a:srgbClr val="000090"/>
                </a:solidFill>
              </a:rPr>
              <a:t>Constantine Bobst</a:t>
            </a:r>
          </a:p>
          <a:p>
            <a:r>
              <a:rPr lang="de-DE" sz="2400" dirty="0" err="1">
                <a:solidFill>
                  <a:srgbClr val="000090"/>
                </a:solidFill>
              </a:rPr>
              <a:t>constibobst@bluewin.ch</a:t>
            </a:r>
            <a:endParaRPr lang="de-DE" sz="2400" dirty="0">
              <a:solidFill>
                <a:srgbClr val="00009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994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17810" y="692696"/>
            <a:ext cx="7775575" cy="795238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0090"/>
                </a:solidFill>
              </a:rPr>
              <a:t>Was ist für mich </a:t>
            </a:r>
            <a:r>
              <a:rPr lang="de-DE" dirty="0">
                <a:solidFill>
                  <a:srgbClr val="000090"/>
                </a:solidFill>
              </a:rPr>
              <a:t>hilfreich und wo finde ich Unterstützung?</a:t>
            </a:r>
            <a:endParaRPr lang="de-CH" dirty="0">
              <a:solidFill>
                <a:srgbClr val="00009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0124" y="1828435"/>
            <a:ext cx="7692519" cy="4594589"/>
          </a:xfrm>
        </p:spPr>
        <p:txBody>
          <a:bodyPr>
            <a:normAutofit/>
          </a:bodyPr>
          <a:lstStyle/>
          <a:p>
            <a:endParaRPr lang="de-DE" sz="2400" dirty="0" smtClean="0">
              <a:solidFill>
                <a:srgbClr val="000090"/>
              </a:solidFill>
            </a:endParaRPr>
          </a:p>
          <a:p>
            <a:r>
              <a:rPr lang="de-DE" sz="2400" dirty="0" err="1" smtClean="0">
                <a:solidFill>
                  <a:srgbClr val="000090"/>
                </a:solidFill>
              </a:rPr>
              <a:t>Erschliessen</a:t>
            </a:r>
            <a:r>
              <a:rPr lang="de-DE" sz="2400" dirty="0" smtClean="0">
                <a:solidFill>
                  <a:srgbClr val="000090"/>
                </a:solidFill>
              </a:rPr>
              <a:t> von alternativen Verhaltensmöglichkeiten</a:t>
            </a:r>
            <a:endParaRPr lang="de-CH" sz="2400" dirty="0" smtClean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Kompetenzen und Fähigkeiten erweitern zur Bewältigung der Lebensbelastungen (Resilienz) </a:t>
            </a:r>
            <a:endParaRPr lang="de-CH" sz="2400" dirty="0" smtClean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Entwickeln von ressourcenorientiertem Wahrnehmen, </a:t>
            </a:r>
            <a:r>
              <a:rPr lang="de-DE" sz="2400" dirty="0">
                <a:solidFill>
                  <a:srgbClr val="000090"/>
                </a:solidFill>
              </a:rPr>
              <a:t>Denken und </a:t>
            </a:r>
            <a:r>
              <a:rPr lang="de-DE" sz="2400" dirty="0" smtClean="0">
                <a:solidFill>
                  <a:srgbClr val="000090"/>
                </a:solidFill>
              </a:rPr>
              <a:t>Handeln </a:t>
            </a:r>
          </a:p>
          <a:p>
            <a:r>
              <a:rPr lang="de-DE" sz="2400" dirty="0">
                <a:solidFill>
                  <a:srgbClr val="000090"/>
                </a:solidFill>
              </a:rPr>
              <a:t>Unterstützung erfahren durch Austausch, Kommunikation und/oder geeignete körperorientierte Übungen/Therapien/Beratung </a:t>
            </a:r>
            <a:endParaRPr lang="de-CH" sz="2400" dirty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de-CH" sz="2400" dirty="0">
              <a:solidFill>
                <a:srgbClr val="000090"/>
              </a:solidFill>
            </a:endParaRPr>
          </a:p>
          <a:p>
            <a:pPr eaLnBrk="1" hangingPunct="1">
              <a:defRPr/>
            </a:pPr>
            <a:endParaRPr lang="de-DE" altLang="de-DE" sz="2000" dirty="0"/>
          </a:p>
        </p:txBody>
      </p:sp>
      <p:sp>
        <p:nvSpPr>
          <p:cNvPr id="7" name="Fußzeilenplatzhalter 1"/>
          <p:cNvSpPr txBox="1">
            <a:spLocks/>
          </p:cNvSpPr>
          <p:nvPr/>
        </p:nvSpPr>
        <p:spPr>
          <a:xfrm>
            <a:off x="2921099" y="6547330"/>
            <a:ext cx="2895600" cy="1741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CH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 baseline="300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lvl="0">
              <a:defRPr/>
            </a:pPr>
            <a:endParaRPr kumimoji="0" lang="de-CH" sz="1200" b="0" i="0" u="none" strike="noStrike" kern="1200" cap="none" spc="0" normalizeH="0" baseline="3000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Foliennummernplatzhalter 2"/>
          <p:cNvSpPr txBox="1">
            <a:spLocks/>
          </p:cNvSpPr>
          <p:nvPr/>
        </p:nvSpPr>
        <p:spPr>
          <a:xfrm>
            <a:off x="8388424" y="6356350"/>
            <a:ext cx="298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 baseline="300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4F6823EC-9C4B-4F9A-B3EF-81DD4487238B}" type="slidenum">
              <a:rPr lang="de-CH" smtClean="0"/>
              <a:pPr>
                <a:defRPr/>
              </a:pPr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13027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88228" y="1587563"/>
            <a:ext cx="7898571" cy="4538600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de-DE" sz="2400" dirty="0">
                <a:solidFill>
                  <a:srgbClr val="000090"/>
                </a:solidFill>
              </a:rPr>
              <a:t>Probleme </a:t>
            </a:r>
            <a:r>
              <a:rPr lang="de-DE" sz="2400" dirty="0" err="1" smtClean="0">
                <a:solidFill>
                  <a:srgbClr val="000090"/>
                </a:solidFill>
              </a:rPr>
              <a:t>sind„</a:t>
            </a:r>
            <a:r>
              <a:rPr lang="de-DE" sz="2400" dirty="0" err="1">
                <a:solidFill>
                  <a:srgbClr val="000090"/>
                </a:solidFill>
              </a:rPr>
              <a:t>normal</a:t>
            </a:r>
            <a:r>
              <a:rPr lang="de-DE" sz="2400" dirty="0">
                <a:solidFill>
                  <a:srgbClr val="000090"/>
                </a:solidFill>
              </a:rPr>
              <a:t>“ und gehören zum </a:t>
            </a:r>
            <a:r>
              <a:rPr lang="de-DE" sz="2400" dirty="0" smtClean="0">
                <a:solidFill>
                  <a:srgbClr val="000090"/>
                </a:solidFill>
              </a:rPr>
              <a:t>Leben</a:t>
            </a:r>
            <a:endParaRPr lang="de-DE" sz="2400" dirty="0" smtClean="0">
              <a:solidFill>
                <a:srgbClr val="000090"/>
              </a:solidFill>
            </a:endParaRPr>
          </a:p>
          <a:p>
            <a:pPr marL="342900" lvl="1" indent="-342900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Probleme können konstruktive </a:t>
            </a:r>
            <a:r>
              <a:rPr lang="de-DE" sz="2400" dirty="0">
                <a:solidFill>
                  <a:srgbClr val="000090"/>
                </a:solidFill>
              </a:rPr>
              <a:t>Elemente im menschlichen </a:t>
            </a:r>
            <a:r>
              <a:rPr lang="de-DE" sz="2400" dirty="0" smtClean="0">
                <a:solidFill>
                  <a:srgbClr val="000090"/>
                </a:solidFill>
              </a:rPr>
              <a:t>Lebenslauf sein, </a:t>
            </a:r>
            <a:r>
              <a:rPr lang="de-DE" sz="2400" dirty="0">
                <a:solidFill>
                  <a:srgbClr val="000090"/>
                </a:solidFill>
              </a:rPr>
              <a:t>die </a:t>
            </a:r>
            <a:r>
              <a:rPr lang="de-DE" sz="2400" dirty="0" smtClean="0">
                <a:solidFill>
                  <a:srgbClr val="000090"/>
                </a:solidFill>
              </a:rPr>
              <a:t>Impulse </a:t>
            </a:r>
            <a:r>
              <a:rPr lang="de-DE" sz="2400" dirty="0">
                <a:solidFill>
                  <a:srgbClr val="000090"/>
                </a:solidFill>
              </a:rPr>
              <a:t>zur Entwicklung und zu persönlichem Wachstum </a:t>
            </a:r>
            <a:r>
              <a:rPr lang="de-DE" sz="2400" dirty="0" smtClean="0">
                <a:solidFill>
                  <a:srgbClr val="000090"/>
                </a:solidFill>
              </a:rPr>
              <a:t>geben</a:t>
            </a:r>
          </a:p>
          <a:p>
            <a:pPr marL="342900" lvl="1" indent="-342900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Suchprozesse</a:t>
            </a:r>
            <a:r>
              <a:rPr lang="de-DE" sz="2400" dirty="0">
                <a:solidFill>
                  <a:srgbClr val="000090"/>
                </a:solidFill>
              </a:rPr>
              <a:t>, die mich in Kontakt bringen mit </a:t>
            </a:r>
            <a:r>
              <a:rPr lang="de-DE" sz="2400" dirty="0" smtClean="0">
                <a:solidFill>
                  <a:srgbClr val="000090"/>
                </a:solidFill>
              </a:rPr>
              <a:t>der eigenen </a:t>
            </a:r>
            <a:r>
              <a:rPr lang="de-DE" sz="2400" dirty="0">
                <a:solidFill>
                  <a:srgbClr val="000090"/>
                </a:solidFill>
              </a:rPr>
              <a:t>Kreativität und Vitalität sind heilend. </a:t>
            </a:r>
            <a:endParaRPr lang="de-CH" sz="2400" dirty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de-DE" sz="2400" dirty="0" smtClean="0">
                <a:solidFill>
                  <a:srgbClr val="000090"/>
                </a:solidFill>
              </a:rPr>
              <a:t>         </a:t>
            </a:r>
            <a:endParaRPr lang="de-DE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62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798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0090"/>
                </a:solidFill>
              </a:rPr>
              <a:t/>
            </a:r>
            <a:br>
              <a:rPr lang="de-DE" dirty="0" smtClean="0">
                <a:solidFill>
                  <a:srgbClr val="000090"/>
                </a:solidFill>
              </a:rPr>
            </a:br>
            <a:r>
              <a:rPr lang="de-DE" dirty="0" smtClean="0">
                <a:solidFill>
                  <a:srgbClr val="000090"/>
                </a:solidFill>
              </a:rPr>
              <a:t/>
            </a:r>
            <a:br>
              <a:rPr lang="de-DE" dirty="0" smtClean="0">
                <a:solidFill>
                  <a:srgbClr val="000090"/>
                </a:solidFill>
              </a:rPr>
            </a:br>
            <a:endParaRPr lang="de-DE" sz="4900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3933" y="645974"/>
            <a:ext cx="8229600" cy="555099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de-DE" sz="14400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14400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de-DE" sz="14400" dirty="0" smtClean="0">
                <a:solidFill>
                  <a:srgbClr val="000090"/>
                </a:solidFill>
              </a:rPr>
              <a:t>Veränderung </a:t>
            </a:r>
            <a:r>
              <a:rPr lang="de-DE" sz="14400" dirty="0">
                <a:solidFill>
                  <a:srgbClr val="000090"/>
                </a:solidFill>
              </a:rPr>
              <a:t>ist nicht Verlust</a:t>
            </a:r>
            <a:r>
              <a:rPr lang="de-DE" sz="14400" dirty="0" smtClean="0">
                <a:solidFill>
                  <a:srgbClr val="000090"/>
                </a:solidFill>
              </a:rPr>
              <a:t>, Veränderung </a:t>
            </a:r>
            <a:r>
              <a:rPr lang="de-DE" sz="14400" dirty="0">
                <a:solidFill>
                  <a:srgbClr val="000090"/>
                </a:solidFill>
              </a:rPr>
              <a:t>ist Veränderung.</a:t>
            </a:r>
          </a:p>
          <a:p>
            <a:pPr marL="0" indent="0" algn="ctr">
              <a:buNone/>
            </a:pPr>
            <a:r>
              <a:rPr lang="de-DE" sz="7200" dirty="0">
                <a:solidFill>
                  <a:srgbClr val="000090"/>
                </a:solidFill>
              </a:rPr>
              <a:t>(</a:t>
            </a:r>
            <a:r>
              <a:rPr lang="de-DE" sz="7200" dirty="0" err="1" smtClean="0">
                <a:solidFill>
                  <a:srgbClr val="000090"/>
                </a:solidFill>
              </a:rPr>
              <a:t>Shoshanna</a:t>
            </a:r>
            <a:r>
              <a:rPr lang="de-DE" sz="7200" dirty="0" smtClean="0">
                <a:solidFill>
                  <a:srgbClr val="000090"/>
                </a:solidFill>
              </a:rPr>
              <a:t>)</a:t>
            </a:r>
            <a:endParaRPr lang="de-DE" sz="7200" dirty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14400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14400" dirty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de-DE" sz="14400" dirty="0">
                <a:solidFill>
                  <a:srgbClr val="000090"/>
                </a:solidFill>
              </a:rPr>
              <a:t>Es gibt keinen Weg. </a:t>
            </a:r>
          </a:p>
          <a:p>
            <a:pPr marL="0" indent="0" algn="ctr">
              <a:buNone/>
            </a:pPr>
            <a:r>
              <a:rPr lang="de-DE" sz="14400" dirty="0">
                <a:solidFill>
                  <a:srgbClr val="000090"/>
                </a:solidFill>
              </a:rPr>
              <a:t>Der Weg entsteht durchs Gehen. </a:t>
            </a:r>
          </a:p>
          <a:p>
            <a:pPr marL="0" indent="0" algn="ctr">
              <a:buNone/>
            </a:pPr>
            <a:r>
              <a:rPr lang="de-DE" sz="7200" dirty="0" smtClean="0">
                <a:solidFill>
                  <a:srgbClr val="000090"/>
                </a:solidFill>
              </a:rPr>
              <a:t>(Eduardo)</a:t>
            </a:r>
            <a:endParaRPr lang="de-DE" sz="7200" dirty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5900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5900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de-DE" sz="5900" dirty="0">
              <a:solidFill>
                <a:srgbClr val="000090"/>
              </a:solidFill>
            </a:endParaRPr>
          </a:p>
          <a:p>
            <a:pPr marL="0" indent="0" algn="r">
              <a:buNone/>
            </a:pPr>
            <a:r>
              <a:rPr lang="de-DE" dirty="0" smtClean="0"/>
              <a:t>	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580036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90"/>
                </a:solidFill>
              </a:rPr>
              <a:t>Referat </a:t>
            </a:r>
            <a:endParaRPr lang="de-DE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2020" y="1600200"/>
            <a:ext cx="7854780" cy="4525963"/>
          </a:xfrm>
        </p:spPr>
        <p:txBody>
          <a:bodyPr>
            <a:normAutofit/>
          </a:bodyPr>
          <a:lstStyle/>
          <a:p>
            <a:endParaRPr lang="de-DE" sz="2400" dirty="0" smtClean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Über die Angst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Auswirkungen psychischer Erkrankungen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Forschung und Zahlen</a:t>
            </a:r>
          </a:p>
          <a:p>
            <a:r>
              <a:rPr lang="de-DE" sz="2400" dirty="0" err="1" smtClean="0">
                <a:solidFill>
                  <a:srgbClr val="000090"/>
                </a:solidFill>
              </a:rPr>
              <a:t>Resilienz</a:t>
            </a:r>
            <a:r>
              <a:rPr lang="de-DE" sz="2400" dirty="0" smtClean="0">
                <a:solidFill>
                  <a:srgbClr val="000090"/>
                </a:solidFill>
              </a:rPr>
              <a:t> entwickeln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Umgang mit Scham- und Schuldgefühlen</a:t>
            </a:r>
          </a:p>
          <a:p>
            <a:r>
              <a:rPr lang="de-DE" sz="2400" dirty="0">
                <a:solidFill>
                  <a:srgbClr val="000090"/>
                </a:solidFill>
              </a:rPr>
              <a:t>W</a:t>
            </a:r>
            <a:r>
              <a:rPr lang="de-DE" sz="2400" dirty="0" smtClean="0">
                <a:solidFill>
                  <a:srgbClr val="000090"/>
                </a:solidFill>
              </a:rPr>
              <a:t>as ist für mich hilfreich? </a:t>
            </a:r>
            <a:endParaRPr lang="de-DE" sz="2400" dirty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Was brauche ich und wo finde ich Unterstützung?</a:t>
            </a:r>
          </a:p>
          <a:p>
            <a:endParaRPr lang="de-DE" dirty="0" smtClean="0">
              <a:solidFill>
                <a:srgbClr val="000090"/>
              </a:solidFill>
            </a:endParaRPr>
          </a:p>
          <a:p>
            <a:endParaRPr lang="de-DE" dirty="0" smtClean="0">
              <a:solidFill>
                <a:srgbClr val="000090"/>
              </a:solidFill>
            </a:endParaRPr>
          </a:p>
          <a:p>
            <a:endParaRPr lang="de-DE" dirty="0" smtClean="0">
              <a:solidFill>
                <a:srgbClr val="000090"/>
              </a:solidFill>
            </a:endParaRPr>
          </a:p>
          <a:p>
            <a:endParaRPr lang="de-DE" dirty="0">
              <a:solidFill>
                <a:srgbClr val="000090"/>
              </a:solidFill>
            </a:endParaRPr>
          </a:p>
          <a:p>
            <a:endParaRPr lang="de-DE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1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90"/>
                </a:solidFill>
              </a:rPr>
              <a:t>Über die Angst</a:t>
            </a:r>
            <a:endParaRPr lang="de-DE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99176" y="1600200"/>
            <a:ext cx="7887624" cy="4525963"/>
          </a:xfrm>
        </p:spPr>
        <p:txBody>
          <a:bodyPr>
            <a:normAutofit/>
          </a:bodyPr>
          <a:lstStyle/>
          <a:p>
            <a:endParaRPr lang="de-DE" sz="2400" dirty="0" smtClean="0">
              <a:solidFill>
                <a:srgbClr val="000090"/>
              </a:solidFill>
            </a:endParaRPr>
          </a:p>
          <a:p>
            <a:endParaRPr lang="de-DE" sz="2400" dirty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Reflexe auf </a:t>
            </a:r>
            <a:r>
              <a:rPr lang="de-DE" sz="2400" dirty="0" err="1" smtClean="0">
                <a:solidFill>
                  <a:srgbClr val="000090"/>
                </a:solidFill>
              </a:rPr>
              <a:t>grosse</a:t>
            </a:r>
            <a:r>
              <a:rPr lang="de-DE" sz="2400" dirty="0" smtClean="0">
                <a:solidFill>
                  <a:srgbClr val="000090"/>
                </a:solidFill>
              </a:rPr>
              <a:t> Angst: Flucht oder sich tot stellen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Abwehrreaktionen helfen zum </a:t>
            </a:r>
            <a:r>
              <a:rPr lang="de-DE" sz="2400" dirty="0">
                <a:solidFill>
                  <a:srgbClr val="000090"/>
                </a:solidFill>
              </a:rPr>
              <a:t>Ü</a:t>
            </a:r>
            <a:r>
              <a:rPr lang="de-DE" sz="2400" dirty="0" smtClean="0">
                <a:solidFill>
                  <a:srgbClr val="000090"/>
                </a:solidFill>
              </a:rPr>
              <a:t>berleben und sind nichts Krankhaftes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Wird Abwehr zum verfestigen Muster beeinträchtigt dies die Lebensqualität</a:t>
            </a:r>
            <a:endParaRPr lang="de-DE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08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481" y="274638"/>
            <a:ext cx="8369319" cy="1143000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rgbClr val="000090"/>
                </a:solidFill>
              </a:rPr>
              <a:t/>
            </a:r>
            <a:br>
              <a:rPr lang="de-DE" b="1" dirty="0">
                <a:solidFill>
                  <a:srgbClr val="000090"/>
                </a:solidFill>
              </a:rPr>
            </a:br>
            <a:r>
              <a:rPr lang="de-DE" sz="4900" dirty="0" smtClean="0">
                <a:solidFill>
                  <a:srgbClr val="000090"/>
                </a:solidFill>
              </a:rPr>
              <a:t>Unsere </a:t>
            </a:r>
            <a:r>
              <a:rPr lang="de-DE" sz="4900" dirty="0" err="1" smtClean="0">
                <a:solidFill>
                  <a:srgbClr val="000090"/>
                </a:solidFill>
              </a:rPr>
              <a:t>tiefgreifendste</a:t>
            </a:r>
            <a:r>
              <a:rPr lang="de-DE" sz="4900" dirty="0" smtClean="0">
                <a:solidFill>
                  <a:srgbClr val="000090"/>
                </a:solidFill>
              </a:rPr>
              <a:t> Angst …</a:t>
            </a:r>
            <a:r>
              <a:rPr lang="de-DE" b="1" dirty="0" smtClean="0">
                <a:solidFill>
                  <a:srgbClr val="000090"/>
                </a:solidFill>
              </a:rPr>
              <a:t/>
            </a:r>
            <a:br>
              <a:rPr lang="de-DE" b="1" dirty="0" smtClean="0">
                <a:solidFill>
                  <a:srgbClr val="000090"/>
                </a:solidFill>
              </a:rPr>
            </a:br>
            <a:endParaRPr lang="de-DE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1600" dirty="0" smtClean="0">
                <a:solidFill>
                  <a:srgbClr val="000090"/>
                </a:solidFill>
              </a:rPr>
              <a:t>“</a:t>
            </a:r>
            <a:r>
              <a:rPr lang="de-DE" sz="1600" dirty="0">
                <a:solidFill>
                  <a:srgbClr val="000090"/>
                </a:solidFill>
              </a:rPr>
              <a:t>Unsere </a:t>
            </a:r>
            <a:r>
              <a:rPr lang="de-DE" sz="1600" dirty="0" err="1" smtClean="0">
                <a:solidFill>
                  <a:srgbClr val="000090"/>
                </a:solidFill>
              </a:rPr>
              <a:t>tiefgreifendste</a:t>
            </a:r>
            <a:r>
              <a:rPr lang="de-DE" sz="1600" dirty="0" smtClean="0">
                <a:solidFill>
                  <a:srgbClr val="000090"/>
                </a:solidFill>
              </a:rPr>
              <a:t> </a:t>
            </a:r>
            <a:r>
              <a:rPr lang="de-DE" sz="1600" dirty="0">
                <a:solidFill>
                  <a:srgbClr val="000090"/>
                </a:solidFill>
              </a:rPr>
              <a:t>Angst ist nicht, dass wir ungenügend sind.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Unsere </a:t>
            </a:r>
            <a:r>
              <a:rPr lang="de-DE" sz="1600" dirty="0" err="1" smtClean="0">
                <a:solidFill>
                  <a:srgbClr val="000090"/>
                </a:solidFill>
              </a:rPr>
              <a:t>tiefgreifendste</a:t>
            </a:r>
            <a:r>
              <a:rPr lang="de-DE" sz="1600" dirty="0" smtClean="0">
                <a:solidFill>
                  <a:srgbClr val="000090"/>
                </a:solidFill>
              </a:rPr>
              <a:t> </a:t>
            </a:r>
            <a:r>
              <a:rPr lang="de-DE" sz="1600" dirty="0">
                <a:solidFill>
                  <a:srgbClr val="000090"/>
                </a:solidFill>
              </a:rPr>
              <a:t>Angst ist, über das Messbare hinaus kraftvoll zu sein.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Es ist unser Licht, nicht unsere Dunkelheit, die uns am meisten Angst macht.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Wir fragen uns, wer bin ich, mich brillant, großartig, talentiert, phantastisch zu nennen?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Aber wer bist Du, Dich nicht so zu nennen?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Du bist ein Kind Gottes.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Dich selbst klein zu halten, dient nicht der Welt. Es ist nichts Erleuchtetes daran, sich so klein zu machen, dass andere um Dich herum sich nicht unsicher fühlen.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Wir sind alle bestimmt zu leuchten wie es Kinder tun.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Wir sind geboren worden, um den Glanz Gottes, der in uns ist, zu manifestieren.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Er ist nicht nur in einigen von uns, er ist in jedem einzelnen.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Und wenn wir unser eigenes Licht erscheinen lassen, geben wir unbewusst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anderen Erlaubnis, dasselbe zu tun.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Wenn wir von unserer eigenen Angst befreit sind,</a:t>
            </a:r>
          </a:p>
          <a:p>
            <a:pPr marL="0" indent="0" algn="ctr">
              <a:buNone/>
            </a:pPr>
            <a:r>
              <a:rPr lang="de-DE" sz="1600" dirty="0">
                <a:solidFill>
                  <a:srgbClr val="000090"/>
                </a:solidFill>
              </a:rPr>
              <a:t>befreit unsere Gegenwart automatisch andere.”</a:t>
            </a:r>
          </a:p>
          <a:p>
            <a:pPr marL="0" indent="0">
              <a:buNone/>
            </a:pPr>
            <a:endParaRPr lang="de-DE" sz="1600" b="1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de-DE" sz="1400" b="1" dirty="0" smtClean="0">
                <a:solidFill>
                  <a:srgbClr val="000090"/>
                </a:solidFill>
              </a:rPr>
              <a:t>Nelson </a:t>
            </a:r>
            <a:r>
              <a:rPr lang="de-DE" sz="1400" b="1" dirty="0">
                <a:solidFill>
                  <a:srgbClr val="000090"/>
                </a:solidFill>
              </a:rPr>
              <a:t>Mandela</a:t>
            </a:r>
            <a:endParaRPr lang="de-DE" sz="1400" dirty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de-DE" sz="1400" dirty="0">
                <a:solidFill>
                  <a:srgbClr val="000090"/>
                </a:solidFill>
              </a:rPr>
              <a:t>Auszug aus seiner Antrittsrede 1994</a:t>
            </a:r>
          </a:p>
        </p:txBody>
      </p:sp>
    </p:spTree>
    <p:extLst>
      <p:ext uri="{BB962C8B-B14F-4D97-AF65-F5344CB8AC3E}">
        <p14:creationId xmlns:p14="http://schemas.microsoft.com/office/powerpoint/2010/main" val="964142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56" y="764704"/>
            <a:ext cx="8223267" cy="1227286"/>
          </a:xfrm>
        </p:spPr>
        <p:txBody>
          <a:bodyPr>
            <a:noAutofit/>
          </a:bodyPr>
          <a:lstStyle/>
          <a:p>
            <a:pPr eaLnBrk="1" hangingPunct="1"/>
            <a:r>
              <a:rPr lang="de-DE" dirty="0" smtClean="0">
                <a:solidFill>
                  <a:srgbClr val="000090"/>
                </a:solidFill>
              </a:rPr>
              <a:t>Auswirkungen psychischer Erkrankung:</a:t>
            </a:r>
            <a:endParaRPr lang="de-DE" altLang="de-DE" dirty="0" smtClean="0">
              <a:solidFill>
                <a:srgbClr val="00009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271" y="1844824"/>
            <a:ext cx="8098518" cy="4578201"/>
          </a:xfrm>
        </p:spPr>
        <p:txBody>
          <a:bodyPr/>
          <a:lstStyle/>
          <a:p>
            <a:pPr marL="0" lvl="0" indent="0">
              <a:buNone/>
            </a:pPr>
            <a:endParaRPr lang="de-DE" dirty="0" smtClean="0"/>
          </a:p>
          <a:p>
            <a:pPr lvl="1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Selbstunsicherheit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>
                <a:solidFill>
                  <a:srgbClr val="000090"/>
                </a:solidFill>
              </a:rPr>
              <a:t>Ungesunde Anpassung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Scham- </a:t>
            </a:r>
            <a:r>
              <a:rPr lang="de-DE" sz="2400" dirty="0">
                <a:solidFill>
                  <a:srgbClr val="000090"/>
                </a:solidFill>
              </a:rPr>
              <a:t>und </a:t>
            </a:r>
            <a:r>
              <a:rPr lang="de-DE" sz="2400" dirty="0" smtClean="0">
                <a:solidFill>
                  <a:srgbClr val="000090"/>
                </a:solidFill>
              </a:rPr>
              <a:t>Schuldgefühle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Vermeidungs- und Schonverhalten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>
                <a:solidFill>
                  <a:srgbClr val="000090"/>
                </a:solidFill>
              </a:rPr>
              <a:t>Gestörte </a:t>
            </a:r>
            <a:r>
              <a:rPr lang="de-DE" sz="2400" dirty="0" smtClean="0">
                <a:solidFill>
                  <a:srgbClr val="000090"/>
                </a:solidFill>
              </a:rPr>
              <a:t>Kommunikation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Aggressionshemmung </a:t>
            </a:r>
            <a:r>
              <a:rPr lang="de-DE" sz="2400" dirty="0">
                <a:solidFill>
                  <a:srgbClr val="000090"/>
                </a:solidFill>
              </a:rPr>
              <a:t>(Depression)</a:t>
            </a:r>
            <a:endParaRPr lang="de-CH" sz="2400" dirty="0">
              <a:solidFill>
                <a:srgbClr val="000090"/>
              </a:solidFill>
            </a:endParaRPr>
          </a:p>
          <a:p>
            <a:pPr lvl="1">
              <a:buFont typeface="Arial"/>
              <a:buChar char="•"/>
            </a:pPr>
            <a:r>
              <a:rPr lang="de-DE" sz="2400" dirty="0" smtClean="0">
                <a:solidFill>
                  <a:srgbClr val="000090"/>
                </a:solidFill>
              </a:rPr>
              <a:t>Autoaggression </a:t>
            </a:r>
            <a:r>
              <a:rPr lang="de-DE" sz="2400" dirty="0">
                <a:solidFill>
                  <a:srgbClr val="000090"/>
                </a:solidFill>
              </a:rPr>
              <a:t>(Suizidalität)</a:t>
            </a:r>
            <a:endParaRPr lang="de-CH" sz="2400" dirty="0">
              <a:solidFill>
                <a:srgbClr val="000090"/>
              </a:solidFill>
            </a:endParaRPr>
          </a:p>
          <a:p>
            <a:pPr eaLnBrk="1" hangingPunct="1">
              <a:defRPr/>
            </a:pPr>
            <a:endParaRPr lang="de-DE" altLang="de-DE" sz="3200" dirty="0"/>
          </a:p>
        </p:txBody>
      </p:sp>
      <p:sp>
        <p:nvSpPr>
          <p:cNvPr id="7" name="Fußzeilenplatzhalter 1"/>
          <p:cNvSpPr txBox="1">
            <a:spLocks/>
          </p:cNvSpPr>
          <p:nvPr/>
        </p:nvSpPr>
        <p:spPr>
          <a:xfrm>
            <a:off x="2921099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CH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 baseline="300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lvl="0">
              <a:defRPr/>
            </a:pPr>
            <a:r>
              <a:rPr lang="de-CH" dirty="0" smtClean="0"/>
              <a:t> </a:t>
            </a:r>
            <a:endParaRPr kumimoji="0" lang="de-CH" sz="1200" b="0" i="0" u="none" strike="noStrike" kern="1200" cap="none" spc="0" normalizeH="0" baseline="3000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Foliennummernplatzhalter 2"/>
          <p:cNvSpPr txBox="1">
            <a:spLocks/>
          </p:cNvSpPr>
          <p:nvPr/>
        </p:nvSpPr>
        <p:spPr>
          <a:xfrm>
            <a:off x="8388424" y="6356350"/>
            <a:ext cx="298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 baseline="300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 baseline="300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4F6823EC-9C4B-4F9A-B3EF-81DD4487238B}" type="slidenum">
              <a:rPr lang="de-CH" smtClean="0"/>
              <a:pPr>
                <a:defRPr/>
              </a:pPr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228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90"/>
                </a:solidFill>
              </a:rPr>
              <a:t>Forschung und Zahlen</a:t>
            </a:r>
            <a:endParaRPr lang="de-DE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10124" y="1600200"/>
            <a:ext cx="7876676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de-DE" sz="2900" dirty="0" smtClean="0">
                <a:solidFill>
                  <a:srgbClr val="000090"/>
                </a:solidFill>
                <a:latin typeface="Arial"/>
                <a:cs typeface="Arial"/>
              </a:rPr>
              <a:t>Angehörige</a:t>
            </a:r>
            <a:br>
              <a:rPr lang="de-DE" sz="2900" dirty="0" smtClean="0">
                <a:solidFill>
                  <a:srgbClr val="000090"/>
                </a:solidFill>
                <a:latin typeface="Arial"/>
                <a:cs typeface="Arial"/>
              </a:rPr>
            </a:br>
            <a:r>
              <a:rPr lang="de-DE" sz="2900" dirty="0" smtClean="0">
                <a:solidFill>
                  <a:srgbClr val="000090"/>
                </a:solidFill>
                <a:latin typeface="Arial"/>
                <a:cs typeface="Arial"/>
              </a:rPr>
              <a:t>sind hoch belastet und haben ein erhöhtes Risiko selbst zu erkranken (v.a. an affektiven oder Angsterkrankungen oder an </a:t>
            </a:r>
            <a:r>
              <a:rPr lang="de-DE" sz="2900" dirty="0" err="1" smtClean="0">
                <a:solidFill>
                  <a:srgbClr val="000090"/>
                </a:solidFill>
                <a:latin typeface="Arial"/>
                <a:cs typeface="Arial"/>
              </a:rPr>
              <a:t>somatoformen</a:t>
            </a:r>
            <a:r>
              <a:rPr lang="de-DE" sz="2900" dirty="0" smtClean="0">
                <a:solidFill>
                  <a:srgbClr val="000090"/>
                </a:solidFill>
                <a:latin typeface="Arial"/>
                <a:cs typeface="Arial"/>
              </a:rPr>
              <a:t> Störungen) </a:t>
            </a:r>
          </a:p>
          <a:p>
            <a:endParaRPr lang="de-DE" sz="2600" dirty="0" smtClean="0">
              <a:solidFill>
                <a:srgbClr val="00009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Wilms et al. (2005):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Bei Partnern – Lebenszeitprävalenz für eine psych. Erkrankung – 41.1% (52.2% bei Partnerinnen; 32.1% bei Partnern)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Bei Partnern – 4-Wochen</a:t>
            </a:r>
            <a:r>
              <a:rPr lang="de-DE" sz="2600" b="1" dirty="0" smtClean="0">
                <a:solidFill>
                  <a:srgbClr val="000090"/>
                </a:solidFill>
                <a:latin typeface="Arial"/>
                <a:cs typeface="Arial"/>
              </a:rPr>
              <a:t>-</a:t>
            </a: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Prävalenz – 23.8% krankheitswertige psychische Symptome (32.8% bei Partnerinnen; 16.7% bei Partnern)</a:t>
            </a:r>
          </a:p>
          <a:p>
            <a:pPr marL="914400" lvl="2" indent="0">
              <a:buNone/>
            </a:pPr>
            <a:endParaRPr lang="de-DE" sz="2600" dirty="0" smtClean="0">
              <a:solidFill>
                <a:srgbClr val="00009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Jungbauer et al. (2002):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Bei Eltern schizophren Erkrankter – Lebenszeitprävalenz für eine psych. Erkrankung – 48.3%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de-DE" sz="2600" dirty="0" smtClean="0">
                <a:solidFill>
                  <a:srgbClr val="000090"/>
                </a:solidFill>
                <a:latin typeface="Arial"/>
                <a:cs typeface="Arial"/>
              </a:rPr>
              <a:t>Gehäuft treten dabei Depressionen auf</a:t>
            </a:r>
          </a:p>
          <a:p>
            <a:pPr marL="914400" lvl="2" indent="0">
              <a:buNone/>
            </a:pPr>
            <a:endParaRPr lang="de-DE" sz="800" dirty="0" smtClean="0">
              <a:latin typeface="Arial"/>
              <a:cs typeface="Arial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9786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>
                <a:solidFill>
                  <a:srgbClr val="000090"/>
                </a:solidFill>
              </a:rPr>
              <a:t>Resilienz</a:t>
            </a:r>
            <a:r>
              <a:rPr lang="de-DE" dirty="0" smtClean="0">
                <a:solidFill>
                  <a:srgbClr val="000090"/>
                </a:solidFill>
              </a:rPr>
              <a:t> entwickeln</a:t>
            </a:r>
            <a:endParaRPr lang="de-DE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88228" y="1600200"/>
            <a:ext cx="7898571" cy="4525963"/>
          </a:xfrm>
        </p:spPr>
        <p:txBody>
          <a:bodyPr>
            <a:normAutofit/>
          </a:bodyPr>
          <a:lstStyle/>
          <a:p>
            <a:r>
              <a:rPr lang="de-DE" sz="2400" dirty="0" smtClean="0">
                <a:solidFill>
                  <a:srgbClr val="000090"/>
                </a:solidFill>
              </a:rPr>
              <a:t>Emotionen nutzen und steuern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Impulse kontrollieren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Zusammenhänge analysieren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Situationen ändern – Selbstwirksamkeit erleben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Optimistisch denken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Empathie entgegenbringen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Ziele verfolgen</a:t>
            </a:r>
            <a:endParaRPr lang="de-DE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026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0848" y="558384"/>
            <a:ext cx="8445952" cy="1324795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0090"/>
                </a:solidFill>
              </a:rPr>
              <a:t/>
            </a:r>
            <a:br>
              <a:rPr lang="de-DE" dirty="0" smtClean="0">
                <a:solidFill>
                  <a:srgbClr val="000090"/>
                </a:solidFill>
              </a:rPr>
            </a:br>
            <a:r>
              <a:rPr lang="de-DE" sz="4900" dirty="0" smtClean="0">
                <a:solidFill>
                  <a:srgbClr val="000090"/>
                </a:solidFill>
              </a:rPr>
              <a:t>Umgang mit Scham- und Schuldgefühlen:</a:t>
            </a:r>
            <a:endParaRPr lang="de-DE" sz="4900" dirty="0">
              <a:solidFill>
                <a:srgbClr val="00009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99176" y="1600200"/>
            <a:ext cx="7887624" cy="4525963"/>
          </a:xfrm>
        </p:spPr>
        <p:txBody>
          <a:bodyPr>
            <a:normAutofit/>
          </a:bodyPr>
          <a:lstStyle/>
          <a:p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>
                <a:solidFill>
                  <a:srgbClr val="000090"/>
                </a:solidFill>
              </a:rPr>
              <a:t>     .</a:t>
            </a:r>
            <a:r>
              <a:rPr lang="de-DE" sz="2400" dirty="0">
                <a:solidFill>
                  <a:srgbClr val="000090"/>
                </a:solidFill>
              </a:rPr>
              <a:t>.</a:t>
            </a:r>
            <a:r>
              <a:rPr lang="de-DE" sz="2400" dirty="0" smtClean="0">
                <a:solidFill>
                  <a:srgbClr val="000090"/>
                </a:solidFill>
              </a:rPr>
              <a:t>...ich </a:t>
            </a:r>
            <a:r>
              <a:rPr lang="de-DE" sz="2400" dirty="0">
                <a:solidFill>
                  <a:srgbClr val="000090"/>
                </a:solidFill>
              </a:rPr>
              <a:t>möchte die schrecklichen Scham- und </a:t>
            </a:r>
            <a:endParaRPr lang="de-DE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de-DE" sz="2400" dirty="0">
                <a:solidFill>
                  <a:srgbClr val="000090"/>
                </a:solidFill>
              </a:rPr>
              <a:t> </a:t>
            </a:r>
            <a:r>
              <a:rPr lang="de-DE" sz="2400" dirty="0" smtClean="0">
                <a:solidFill>
                  <a:srgbClr val="000090"/>
                </a:solidFill>
              </a:rPr>
              <a:t>       Schuldgefühle loswerden.....</a:t>
            </a:r>
          </a:p>
          <a:p>
            <a:pPr marL="0" indent="0">
              <a:buNone/>
            </a:pPr>
            <a:endParaRPr lang="de-DE" sz="2400" dirty="0">
              <a:solidFill>
                <a:srgbClr val="000090"/>
              </a:solidFill>
            </a:endParaRPr>
          </a:p>
          <a:p>
            <a:r>
              <a:rPr lang="de-DE" sz="2400" dirty="0" smtClean="0">
                <a:solidFill>
                  <a:srgbClr val="000090"/>
                </a:solidFill>
              </a:rPr>
              <a:t>Scham steuert das Verhalten und reguliert das Zusammenleben</a:t>
            </a:r>
          </a:p>
          <a:p>
            <a:r>
              <a:rPr lang="de-DE" sz="2400" dirty="0" smtClean="0">
                <a:solidFill>
                  <a:srgbClr val="000090"/>
                </a:solidFill>
              </a:rPr>
              <a:t>Bei Schuld die Fehler anerkennen und die Verantwortung dafür übernehmen</a:t>
            </a:r>
            <a:endParaRPr lang="de-DE" sz="2400" dirty="0">
              <a:solidFill>
                <a:srgbClr val="000090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291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9899" y="274638"/>
            <a:ext cx="8681463" cy="1143000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rgbClr val="000090"/>
                </a:solidFill>
              </a:rPr>
              <a:t>Das Leben hinter verschlossenen Türen:</a:t>
            </a:r>
            <a:br>
              <a:rPr lang="de-DE" sz="3600" dirty="0" smtClean="0">
                <a:solidFill>
                  <a:srgbClr val="000090"/>
                </a:solidFill>
              </a:rPr>
            </a:br>
            <a:r>
              <a:rPr lang="de-DE" sz="3600" dirty="0" smtClean="0">
                <a:solidFill>
                  <a:srgbClr val="000090"/>
                </a:solidFill>
              </a:rPr>
              <a:t>Schlüssel finden!</a:t>
            </a:r>
            <a:endParaRPr lang="de-DE" sz="3600" dirty="0">
              <a:solidFill>
                <a:srgbClr val="000090"/>
              </a:solidFill>
            </a:endParaRPr>
          </a:p>
        </p:txBody>
      </p:sp>
      <p:pic>
        <p:nvPicPr>
          <p:cNvPr id="6" name="Inhaltsplatzhalter 5" descr="closed-door-1152771-m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6" b="4446"/>
          <a:stretch>
            <a:fillRect/>
          </a:stretch>
        </p:blipFill>
        <p:spPr>
          <a:xfrm>
            <a:off x="683568" y="1700807"/>
            <a:ext cx="7469783" cy="4536505"/>
          </a:xfrm>
        </p:spPr>
      </p:pic>
    </p:spTree>
    <p:extLst>
      <p:ext uri="{BB962C8B-B14F-4D97-AF65-F5344CB8AC3E}">
        <p14:creationId xmlns:p14="http://schemas.microsoft.com/office/powerpoint/2010/main" val="2188902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Macintosh PowerPoint</Application>
  <PresentationFormat>Bildschirmpräsentation (4:3)</PresentationFormat>
  <Paragraphs>116</Paragraphs>
  <Slides>12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Office-Design</vt:lpstr>
      <vt:lpstr>Wege zur Gesundung</vt:lpstr>
      <vt:lpstr>Referat </vt:lpstr>
      <vt:lpstr>Über die Angst</vt:lpstr>
      <vt:lpstr> Unsere tiefgreifendste Angst … </vt:lpstr>
      <vt:lpstr>Auswirkungen psychischer Erkrankung:</vt:lpstr>
      <vt:lpstr>Forschung und Zahlen</vt:lpstr>
      <vt:lpstr>Resilienz entwickeln</vt:lpstr>
      <vt:lpstr> Umgang mit Scham- und Schuldgefühlen:</vt:lpstr>
      <vt:lpstr>Das Leben hinter verschlossenen Türen: Schlüssel finden!</vt:lpstr>
      <vt:lpstr>Was ist für mich hilfreich und wo finde ich Unterstützung?</vt:lpstr>
      <vt:lpstr>PowerPoint-Präsentation</vt:lpstr>
      <vt:lpstr>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Wege zur Gesundung</dc:title>
  <dc:creator>Constantine Bobst</dc:creator>
  <cp:lastModifiedBy>Constantine Bobst</cp:lastModifiedBy>
  <cp:revision>60</cp:revision>
  <dcterms:created xsi:type="dcterms:W3CDTF">2016-05-09T17:48:02Z</dcterms:created>
  <dcterms:modified xsi:type="dcterms:W3CDTF">2016-06-27T10:09:59Z</dcterms:modified>
</cp:coreProperties>
</file>